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904" r:id="rId2"/>
    <p:sldId id="905" r:id="rId3"/>
    <p:sldId id="906" r:id="rId4"/>
    <p:sldId id="907" r:id="rId5"/>
    <p:sldId id="908" r:id="rId6"/>
    <p:sldId id="909" r:id="rId7"/>
    <p:sldId id="910" r:id="rId8"/>
    <p:sldId id="911" r:id="rId9"/>
    <p:sldId id="912" r:id="rId10"/>
    <p:sldId id="913" r:id="rId11"/>
    <p:sldId id="914" r:id="rId12"/>
    <p:sldId id="915" r:id="rId13"/>
    <p:sldId id="916" r:id="rId14"/>
    <p:sldId id="308" r:id="rId15"/>
    <p:sldId id="91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41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2DC10-BC87-4471-B69D-133B2E95094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FE41B-A6BB-44FA-AA7C-004F5347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3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This entire</a:t>
            </a:r>
            <a:r>
              <a:rPr lang="en-US" altLang="en-US" baseline="0" dirty="0"/>
              <a:t> lesson is comprehensive, intended for experienced counselors, somewhat because these items are not often seen.</a:t>
            </a:r>
            <a:endParaRPr 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baseline="0" dirty="0"/>
              <a:t>Local instructors can teach this topic to all volunteers if the district sees more land rent or royalty income.</a:t>
            </a: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It is best if counselors review pubs 4491 and 4012 on this topic before coming to class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Rent and Royalty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32392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165257" indent="-165257">
              <a:buFont typeface="Arial" panose="020B0604020202020204" pitchFamily="34" charset="0"/>
              <a:buChar char="•"/>
            </a:pPr>
            <a:r>
              <a:rPr lang="en-US" dirty="0"/>
              <a:t>All Form 1099-MISCs must be input into </a:t>
            </a:r>
            <a:r>
              <a:rPr lang="en-US" dirty="0" err="1"/>
              <a:t>TaxSlayer</a:t>
            </a:r>
            <a:endParaRPr lang="en-US" dirty="0"/>
          </a:p>
          <a:p>
            <a:pPr marL="165257" indent="-165257">
              <a:buFont typeface="Arial" panose="020B0604020202020204" pitchFamily="34" charset="0"/>
              <a:buChar char="•"/>
            </a:pPr>
            <a:endParaRPr lang="en-US" dirty="0"/>
          </a:p>
          <a:p>
            <a:pPr marL="165257" indent="-165257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Royalty</a:t>
            </a:r>
            <a:r>
              <a:rPr lang="en-US" baseline="0" dirty="0">
                <a:solidFill>
                  <a:srgbClr val="FF0000"/>
                </a:solidFill>
              </a:rPr>
              <a:t> from own personal services/self-employment is reported on Schedule C: See slide deck 25 Income from 1099-MISC for correct TaxSlayer input. Counselors need to check if any health insurance premiums were paid by the taxpayer (including Medicare) to provide the self-employed Health Insurance adjustment.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Rent and Royalty</a:t>
            </a: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B28E15A5-B443-4D63-A08B-683EF9D01F9C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5152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Rent and Royalty</a:t>
            </a: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B28E15A5-B443-4D63-A08B-683EF9D01F9C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40134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Typically we report</a:t>
            </a:r>
            <a:r>
              <a:rPr lang="en-US" baseline="0" dirty="0"/>
              <a:t> what we see. In this case, change the box entries when royalties are self-employment income.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Rent and Royalty</a:t>
            </a: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B28E15A5-B443-4D63-A08B-683EF9D01F9C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47677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B28E15A5-B443-4D63-A08B-683EF9D01F9C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endParaRPr lang="en-US" alt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Rent and Royalty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39388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r>
              <a:rPr lang="en-US"/>
              <a:t>Rent and Royalty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7C8CB645-9ECF-4A46-8674-43D970AB8363}" type="slidenum">
              <a:rPr lang="en-US" smtClean="0"/>
              <a:t>14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>
          <a:xfrm>
            <a:off x="3884613" y="0"/>
            <a:ext cx="2971800" cy="458788"/>
          </a:xfrm>
        </p:spPr>
        <p:txBody>
          <a:bodyPr/>
          <a:lstStyle/>
          <a:p>
            <a:fld id="{579E5AA1-9B66-4693-82E3-5E6DD2AC99DB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610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436EB3E-E79E-4FD0-9C55-468643A2F94D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Rent and Royalty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5610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r>
              <a:rPr lang="en-US"/>
              <a:t>Rent and Royalty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7C8CB645-9ECF-4A46-8674-43D970AB8363}" type="slidenum">
              <a:rPr lang="en-US" smtClean="0"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>
          <a:xfrm>
            <a:off x="3884613" y="0"/>
            <a:ext cx="2971800" cy="458788"/>
          </a:xfrm>
        </p:spPr>
        <p:txBody>
          <a:bodyPr/>
          <a:lstStyle/>
          <a:p>
            <a:fld id="{90E96A28-626D-44D3-B0C1-D43D250C4732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23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r>
              <a:rPr lang="en-US"/>
              <a:t>Rent and Royalty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7C8CB645-9ECF-4A46-8674-43D970AB8363}" type="slidenum">
              <a:rPr lang="en-US" smtClean="0"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>
          <a:xfrm>
            <a:off x="3884613" y="0"/>
            <a:ext cx="2971800" cy="458788"/>
          </a:xfrm>
        </p:spPr>
        <p:txBody>
          <a:bodyPr/>
          <a:lstStyle/>
          <a:p>
            <a:fld id="{7FE64FF0-C145-4536-A8C6-A7BCB84D6FC8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90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r>
              <a:rPr lang="en-US"/>
              <a:t>Rent and Royalty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7C8CB645-9ECF-4A46-8674-43D970AB8363}" type="slidenum">
              <a:rPr lang="en-US" smtClean="0"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>
          <a:xfrm>
            <a:off x="3884613" y="0"/>
            <a:ext cx="2971800" cy="458788"/>
          </a:xfrm>
        </p:spPr>
        <p:txBody>
          <a:bodyPr/>
          <a:lstStyle/>
          <a:p>
            <a:fld id="{CE7C9902-9122-4BEF-8AAA-54665B9324D0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43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Rent and Royalty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2482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cs typeface="Arial" charset="0"/>
              </a:rPr>
              <a:t>If taxpayer is not itemizing or if their state taxes exceed the $10,000</a:t>
            </a:r>
            <a:r>
              <a:rPr lang="en-US" altLang="en-US" baseline="0" dirty="0">
                <a:cs typeface="Arial" charset="0"/>
              </a:rPr>
              <a:t> cap, there is no benefit to the additional Sch A deduction.</a:t>
            </a:r>
          </a:p>
          <a:p>
            <a:pPr eaLnBrk="1" hangingPunct="1"/>
            <a:r>
              <a:rPr lang="en-US" altLang="en-US" baseline="0" dirty="0">
                <a:cs typeface="Arial" charset="0"/>
              </a:rPr>
              <a:t>Refer taxpayers to professional preparer if they will be negatively impacted by our scope limitations</a:t>
            </a:r>
            <a:endParaRPr lang="en-US" altLang="en-US" dirty="0"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Rent and Royalty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4043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r>
              <a:rPr lang="en-US"/>
              <a:t>Rent and Royalty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7C8CB645-9ECF-4A46-8674-43D970AB8363}" type="slidenum">
              <a:rPr lang="en-US" smtClean="0"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>
          <a:xfrm>
            <a:off x="3884613" y="0"/>
            <a:ext cx="2971800" cy="458788"/>
          </a:xfrm>
        </p:spPr>
        <p:txBody>
          <a:bodyPr/>
          <a:lstStyle/>
          <a:p>
            <a:fld id="{BD8CBECE-FF5C-4197-A0E3-B75471B994EC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62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1099-MISC received see next slide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Rent and Royalty</a:t>
            </a: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B28E15A5-B443-4D63-A08B-683EF9D01F9C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14630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r>
              <a:rPr lang="en-US"/>
              <a:t>Rent and Royalty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7C8CB645-9ECF-4A46-8674-43D970AB8363}" type="slidenum">
              <a:rPr lang="en-US" smtClean="0"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>
          <a:xfrm>
            <a:off x="3884613" y="0"/>
            <a:ext cx="2971800" cy="458788"/>
          </a:xfrm>
        </p:spPr>
        <p:txBody>
          <a:bodyPr/>
          <a:lstStyle/>
          <a:p>
            <a:fld id="{4A831F11-48BF-4418-9DFC-6F097AAC7E73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34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9144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Rectangle 6"/>
          <p:cNvSpPr/>
          <p:nvPr/>
        </p:nvSpPr>
        <p:spPr>
          <a:xfrm>
            <a:off x="2" y="1218977"/>
            <a:ext cx="6599583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377" y="3697342"/>
            <a:ext cx="522483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257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5056023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/>
          <p:cNvSpPr/>
          <p:nvPr/>
        </p:nvSpPr>
        <p:spPr>
          <a:xfrm>
            <a:off x="2" y="5056022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42" y="1875512"/>
            <a:ext cx="5227900" cy="1219200"/>
          </a:xfrm>
        </p:spPr>
        <p:txBody>
          <a:bodyPr>
            <a:noAutofit/>
          </a:bodyPr>
          <a:lstStyle>
            <a:lvl1pPr algn="ctr">
              <a:defRPr sz="24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5"/>
            <a:ext cx="660196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25D16B6-152B-4FDE-BF54-4398ECB14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34A7236-1F7D-4C44-9FB2-218DB8E05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BAE30B-22A1-41E6-98B6-04A1B88E0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62025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797029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4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535117"/>
            <a:ext cx="349758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6462" y="1535117"/>
            <a:ext cx="349758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2501" y="2174878"/>
            <a:ext cx="3498056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806462" y="2174878"/>
            <a:ext cx="3497580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52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761437"/>
            <a:ext cx="7315200" cy="22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58850" y="4108451"/>
            <a:ext cx="7315200" cy="1780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FEE0182-5E6E-47B8-86E9-CC065BBEA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D13BC5E4-D997-4149-8D6E-66A51B990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A6B5DDA-0C49-44A9-B553-0066B756A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92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11547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4207" y="6265308"/>
            <a:ext cx="388559" cy="365125"/>
          </a:xfrm>
        </p:spPr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7" name="Rectangle 6"/>
          <p:cNvSpPr/>
          <p:nvPr/>
        </p:nvSpPr>
        <p:spPr>
          <a:xfrm rot="16200000">
            <a:off x="-2980942" y="2962964"/>
            <a:ext cx="6876288" cy="9144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407918" y="2421255"/>
            <a:ext cx="573024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8861" y="6132291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10" name="Rectangle 9"/>
          <p:cNvSpPr/>
          <p:nvPr/>
        </p:nvSpPr>
        <p:spPr>
          <a:xfrm rot="5400000">
            <a:off x="-2493840" y="3390266"/>
            <a:ext cx="6876288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52821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7B75-102F-4897-A41E-3DF7610E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232B2-EE7C-4A1B-BC5F-03285CE66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76F7-3D4D-454D-8424-FDAD28D9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3F955-D78F-4772-A1DE-BF38DC52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C395E-AA13-4E51-9903-FDDCDED2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2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458516" indent="-170260">
              <a:defRPr/>
            </a:lvl4pPr>
            <a:lvl5pPr marL="1797844" indent="-170260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3A09A5A-A9C0-4CD2-A868-78EA44F39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0217534-7AEE-4CA5-B103-1415BD776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8D0076E-6785-4AB7-AF92-E035913FD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9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959125" y="1761433"/>
            <a:ext cx="73152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9144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4" y="28835"/>
            <a:ext cx="73135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Rectangle 12"/>
          <p:cNvSpPr/>
          <p:nvPr/>
        </p:nvSpPr>
        <p:spPr>
          <a:xfrm>
            <a:off x="0" y="1182574"/>
            <a:ext cx="9144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412009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257169" rtl="0" eaLnBrk="1" latinLnBrk="0" hangingPunct="1">
        <a:spcBef>
          <a:spcPct val="0"/>
        </a:spcBef>
        <a:buNone/>
        <a:defRPr sz="225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91989" indent="-191989" algn="l" defTabSz="257169" rtl="0" eaLnBrk="1" latinLnBrk="0" hangingPunct="1">
        <a:spcBef>
          <a:spcPts val="1013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203" algn="l" defTabSz="257169" rtl="0" eaLnBrk="1" latinLnBrk="0" hangingPunct="1">
        <a:spcBef>
          <a:spcPts val="506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3672" indent="-160735" algn="l" defTabSz="257169" rtl="0" eaLnBrk="1" latinLnBrk="0" hangingPunct="1">
        <a:spcBef>
          <a:spcPts val="338"/>
        </a:spcBef>
        <a:buClr>
          <a:srgbClr val="55493F"/>
        </a:buClr>
        <a:buSzPct val="110000"/>
        <a:buFont typeface="Arial"/>
        <a:buChar char="•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090" indent="-128585" algn="l" defTabSz="257169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8" indent="-128585" algn="l" defTabSz="257169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faqs/sale-or-trade-of-business-depreciation-rentals/rental-expens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www.irs.gov/help/ita/can-i-deduct-my-mortgage-related-expense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Pub 4012 – Tab D</a:t>
            </a:r>
            <a:br>
              <a:rPr lang="en-US" altLang="en-US" dirty="0"/>
            </a:br>
            <a:r>
              <a:rPr lang="en-US" altLang="en-US" dirty="0"/>
              <a:t>Pub 4491 – Lesson 13</a:t>
            </a:r>
            <a:endParaRPr lang="en-US" dirty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Rent and Royalty Income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344E6D-BC3E-47F6-8496-F82C6B5FD9F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BF4AD2-9AF5-480C-A6A7-B672FD818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86941F-B735-47B2-B485-1735AFC21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05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E3DCC8AD-30E3-49CA-B60F-7FAB66523DDC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Royalties from gas/oil lease in-scope if reported on </a:t>
            </a:r>
            <a:r>
              <a:rPr lang="en-US" dirty="0"/>
              <a:t>Schedule </a:t>
            </a:r>
            <a:r>
              <a:rPr lang="en-US" altLang="en-US" dirty="0"/>
              <a:t>K-1 or </a:t>
            </a:r>
            <a:r>
              <a:rPr lang="en-US" dirty="0"/>
              <a:t>Form </a:t>
            </a:r>
            <a:r>
              <a:rPr lang="en-US" altLang="en-US" dirty="0"/>
              <a:t>1099-MISC </a:t>
            </a:r>
          </a:p>
          <a:p>
            <a:pPr lvl="1"/>
            <a:r>
              <a:rPr lang="en-US" altLang="en-US" dirty="0"/>
              <a:t>Report on Schedule E</a:t>
            </a:r>
          </a:p>
          <a:p>
            <a:pPr lvl="1"/>
            <a:r>
              <a:rPr lang="en-US" altLang="en-US" dirty="0"/>
              <a:t>No deductions allowed – including depletion – refer to professional preparer</a:t>
            </a:r>
          </a:p>
          <a:p>
            <a:r>
              <a:rPr lang="en-US" altLang="en-US" dirty="0"/>
              <a:t>Royalties from self-employment (such as an author, inventor, artist, etc.) is business income reported on income on Schedule C</a:t>
            </a:r>
          </a:p>
          <a:p>
            <a:pPr lvl="1"/>
            <a:r>
              <a:rPr lang="en-US" altLang="en-US" dirty="0"/>
              <a:t>Taxpayer may be eligible for the Self-employed Health Insurance adjustment and Qualified Business Income (QBI) Deduction</a:t>
            </a:r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Royalty Income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BEE121-79FC-4CA6-8628-825DD2781B7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090017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36D441D0-0EAC-4F5C-9BAF-9F29BEAB3067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TaxSlayer prompts Schedule E when Form 1099-MISC box 2 entry is made</a:t>
            </a:r>
          </a:p>
          <a:p>
            <a:pPr lvl="1"/>
            <a:r>
              <a:rPr lang="en-US" dirty="0"/>
              <a:t>Royalties automatically selected</a:t>
            </a:r>
          </a:p>
          <a:p>
            <a:r>
              <a:rPr lang="en-US" dirty="0"/>
              <a:t>Box 2 royalties from self-employment should be entered in box 7 (Nonemployee Compensation) in TaxSlayer</a:t>
            </a:r>
          </a:p>
          <a:p>
            <a:r>
              <a:rPr lang="en-US" dirty="0"/>
              <a:t>No Form 1099-MISC received – open Schedule E or C as appropriate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Royalty Income in TaxSlayer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4A0B15-E81E-4F56-954B-506EB1F5404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477866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50" y="1262400"/>
            <a:ext cx="7154940" cy="4224001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 1099-MISC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2743200" y="5568038"/>
            <a:ext cx="2895600" cy="273844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72183" y="5568039"/>
            <a:ext cx="702469" cy="273844"/>
          </a:xfrm>
        </p:spPr>
        <p:txBody>
          <a:bodyPr/>
          <a:lstStyle/>
          <a:p>
            <a:fld id="{36D441D0-0EAC-4F5C-9BAF-9F29BEAB3067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4553919" y="1828800"/>
            <a:ext cx="1332531" cy="303680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1" name="TextBox 10"/>
          <p:cNvSpPr txBox="1"/>
          <p:nvPr/>
        </p:nvSpPr>
        <p:spPr>
          <a:xfrm>
            <a:off x="5815015" y="2589680"/>
            <a:ext cx="25717" cy="24820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1013" dirty="0"/>
          </a:p>
        </p:txBody>
      </p:sp>
      <p:sp>
        <p:nvSpPr>
          <p:cNvPr id="6" name="Rectangle 5"/>
          <p:cNvSpPr/>
          <p:nvPr/>
        </p:nvSpPr>
        <p:spPr>
          <a:xfrm>
            <a:off x="1885950" y="2171700"/>
            <a:ext cx="2571750" cy="22860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0000"/>
                </a:solidFill>
              </a:rPr>
              <a:t>Royalties from self-employment: </a:t>
            </a:r>
          </a:p>
          <a:p>
            <a:r>
              <a:rPr lang="en-US" b="1" dirty="0">
                <a:solidFill>
                  <a:srgbClr val="000000"/>
                </a:solidFill>
              </a:rPr>
              <a:t>Enter the amount reported in </a:t>
            </a:r>
            <a:r>
              <a:rPr lang="en-US" b="1" dirty="0">
                <a:solidFill>
                  <a:srgbClr val="0000FF"/>
                </a:solidFill>
              </a:rPr>
              <a:t>box 2 (Royalties) </a:t>
            </a:r>
            <a:r>
              <a:rPr lang="en-US" b="1" dirty="0">
                <a:solidFill>
                  <a:srgbClr val="000000"/>
                </a:solidFill>
              </a:rPr>
              <a:t>in box 7 (Nonemployee Compensation) to generate Schedule C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858048" y="2457152"/>
            <a:ext cx="571500" cy="5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572000" y="2800350"/>
            <a:ext cx="131445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BAC55C-C68E-43C4-945D-5270C2EE6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544806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36D441D0-0EAC-4F5C-9BAF-9F29BEAB3067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Enter data from Schedule K-1 in TaxSlayer</a:t>
            </a:r>
          </a:p>
          <a:p>
            <a:r>
              <a:rPr lang="en-US" dirty="0"/>
              <a:t>Income carries to Form 1040</a:t>
            </a:r>
          </a:p>
          <a:p>
            <a:r>
              <a:rPr lang="en-US" dirty="0"/>
              <a:t>See separate Schedule K-1 lesson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Royalty Income on Schedule K-1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0F792-5F08-4B3B-92F4-6BF9EF51649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032669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36D441D0-0EAC-4F5C-9BAF-9F29BEAB3067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Confirm rent and royalty entries in-scope</a:t>
            </a:r>
          </a:p>
          <a:p>
            <a:r>
              <a:rPr lang="en-US" dirty="0"/>
              <a:t>Verify Form 1099-MISC entries</a:t>
            </a:r>
          </a:p>
          <a:p>
            <a:r>
              <a:rPr lang="en-US" dirty="0"/>
              <a:t>Verify royalty income correctly reported on Schedule E </a:t>
            </a:r>
          </a:p>
          <a:p>
            <a:pPr lvl="1"/>
            <a:r>
              <a:rPr lang="en-US" dirty="0"/>
              <a:t>Schedule C if from self-employment</a:t>
            </a:r>
          </a:p>
          <a:p>
            <a:r>
              <a:rPr lang="en-US" dirty="0"/>
              <a:t>Confirm Schedule E or Schedule C information entered correctly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Review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D1B29C-B9C0-4995-9C34-26B919D1579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958145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ife of an Educator: Top 10 questions to ask yourself in 20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1" y="2151670"/>
            <a:ext cx="3486149" cy="362048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301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6004E00-A5A9-4817-92E5-16726D041367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Rents and Royalties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0200" y="3310235"/>
            <a:ext cx="165735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/>
              <a:t>Questions?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7800" y="3771900"/>
            <a:ext cx="2000250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/>
              <a:t>Comments ...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B9E468-5F0A-4682-A0F6-329BDE6E8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996892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36D441D0-0EAC-4F5C-9BAF-9F29BEAB3067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Rental income</a:t>
            </a:r>
          </a:p>
          <a:p>
            <a:pPr lvl="1"/>
            <a:r>
              <a:rPr lang="en-US" dirty="0"/>
              <a:t>Rent of personal residence fewer than 15 days</a:t>
            </a:r>
          </a:p>
          <a:p>
            <a:r>
              <a:rPr lang="en-US" dirty="0"/>
              <a:t>Royalty income</a:t>
            </a:r>
          </a:p>
          <a:p>
            <a:pPr lvl="1"/>
            <a:r>
              <a:rPr lang="en-US" dirty="0"/>
              <a:t>Reporting royalty income on Schedule C when self-employment income</a:t>
            </a:r>
          </a:p>
          <a:p>
            <a:r>
              <a:rPr lang="en-US" dirty="0"/>
              <a:t>TaxSlayer entries</a:t>
            </a:r>
          </a:p>
          <a:p>
            <a:pPr lvl="1"/>
            <a:r>
              <a:rPr lang="en-US" dirty="0"/>
              <a:t>Royalty income on Schedule K-1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Topics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E6EEC3-A113-4202-A113-612ACA5A35A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88348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36D441D0-0EAC-4F5C-9BAF-9F29BEAB3067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Rent and royalty in scope for</a:t>
            </a:r>
          </a:p>
          <a:p>
            <a:pPr lvl="1"/>
            <a:r>
              <a:rPr lang="en-US" dirty="0"/>
              <a:t>Unimproved land rent</a:t>
            </a:r>
          </a:p>
          <a:p>
            <a:pPr lvl="1"/>
            <a:r>
              <a:rPr lang="en-US" dirty="0"/>
              <a:t>Royalty</a:t>
            </a:r>
          </a:p>
          <a:p>
            <a:pPr lvl="1"/>
            <a:r>
              <a:rPr lang="en-US" dirty="0"/>
              <a:t>Form 1099-Misc or taxpayer stated</a:t>
            </a:r>
          </a:p>
          <a:p>
            <a:r>
              <a:rPr lang="en-US" dirty="0"/>
              <a:t>Schedule K-1 in scope for</a:t>
            </a:r>
          </a:p>
          <a:p>
            <a:pPr lvl="1"/>
            <a:r>
              <a:rPr lang="en-US" dirty="0"/>
              <a:t>Royalty</a:t>
            </a:r>
          </a:p>
          <a:p>
            <a:pPr lvl="1"/>
            <a:r>
              <a:rPr lang="en-US" dirty="0"/>
              <a:t>Not Rent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Rent and Royalty Scope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3395F4-CE94-41A9-B470-F27C44433FA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743534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36D441D0-0EAC-4F5C-9BAF-9F29BEAB3067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FAQs - Can I Claim Rental Expenses?</a:t>
            </a:r>
            <a:endParaRPr lang="en-US" dirty="0"/>
          </a:p>
          <a:p>
            <a:r>
              <a:rPr lang="en-US" dirty="0">
                <a:hlinkClick r:id="rId4"/>
              </a:rPr>
              <a:t>Interactive Tax Assistant – Can I Deduct My Mortgage Related Expenses?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IRS Link and Learn Job Aids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455547-3027-4BB3-8B4B-3FA01D32593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571060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560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51C458FA-6145-435C-BA77-53A750FB0D66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Rent</a:t>
            </a:r>
          </a:p>
          <a:p>
            <a:pPr lvl="1"/>
            <a:r>
              <a:rPr lang="en-US" dirty="0"/>
              <a:t>Periodic payment by tenant to landlord in return for use of land, building, apartment, office, or other property</a:t>
            </a:r>
          </a:p>
          <a:p>
            <a:r>
              <a:rPr lang="en-US" altLang="en-US" dirty="0"/>
              <a:t>Does not include a cost-sharing arrangement </a:t>
            </a:r>
          </a:p>
          <a:p>
            <a:pPr lvl="1"/>
            <a:r>
              <a:rPr lang="en-US" altLang="en-US" dirty="0"/>
              <a:t>roommate or household member contributing monetarily </a:t>
            </a:r>
          </a:p>
          <a:p>
            <a:pPr lvl="1"/>
            <a:r>
              <a:rPr lang="en-US" altLang="en-US" dirty="0"/>
              <a:t>should not exceed the allocable actual costs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Rental Income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242AE-509A-4219-BB97-FB3F32328FC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950170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5605" name="Slide Number Placeholder 2"/>
          <p:cNvSpPr>
            <a:spLocks noGrp="1"/>
          </p:cNvSpPr>
          <p:nvPr>
            <p:ph type="sldNum" sz="quarter" idx="4"/>
          </p:nvPr>
        </p:nvSpPr>
        <p:spPr bwMode="auto">
          <a:xfrm>
            <a:off x="457204" y="6265308"/>
            <a:ext cx="702365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1C458FA-6145-435C-BA77-53A750FB0D66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Rental income in-scope if</a:t>
            </a:r>
          </a:p>
          <a:p>
            <a:pPr lvl="1" eaLnBrk="1" hangingPunct="1"/>
            <a:r>
              <a:rPr lang="en-US" altLang="en-US" dirty="0"/>
              <a:t>Land or gas/oil lease</a:t>
            </a:r>
          </a:p>
          <a:p>
            <a:pPr lvl="1" eaLnBrk="1" hangingPunct="1"/>
            <a:r>
              <a:rPr lang="en-US" altLang="en-US" dirty="0"/>
              <a:t>Reported on a Form 1099-MISC or</a:t>
            </a:r>
          </a:p>
          <a:p>
            <a:pPr lvl="1"/>
            <a:r>
              <a:rPr lang="en-US" altLang="en-US" dirty="0"/>
              <a:t>Taxpayer states received from individual and no </a:t>
            </a:r>
            <a:r>
              <a:rPr lang="en-US" dirty="0"/>
              <a:t>Form </a:t>
            </a:r>
            <a:r>
              <a:rPr lang="en-US" altLang="en-US" dirty="0"/>
              <a:t>1099-MISC</a:t>
            </a:r>
          </a:p>
          <a:p>
            <a:pPr eaLnBrk="1" hangingPunct="1"/>
            <a:r>
              <a:rPr lang="en-US" altLang="en-US" dirty="0"/>
              <a:t>No Expenses except property tax</a:t>
            </a:r>
          </a:p>
          <a:p>
            <a:pPr lvl="1"/>
            <a:r>
              <a:rPr lang="en-US" altLang="en-US" dirty="0"/>
              <a:t>Report on </a:t>
            </a:r>
            <a:r>
              <a:rPr lang="en-US" altLang="en-US" b="1" dirty="0"/>
              <a:t>Schedule A</a:t>
            </a:r>
          </a:p>
          <a:p>
            <a:pPr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00"/>
                </a:solidFill>
              </a:rPr>
              <a:t>Rent reported on a </a:t>
            </a:r>
            <a:r>
              <a:rPr lang="en-US" dirty="0"/>
              <a:t>Schedule </a:t>
            </a:r>
            <a:r>
              <a:rPr lang="en-US" altLang="en-US" dirty="0">
                <a:solidFill>
                  <a:srgbClr val="000000"/>
                </a:solidFill>
              </a:rPr>
              <a:t>K-1 – </a:t>
            </a:r>
            <a:r>
              <a:rPr lang="en-US" altLang="en-US" b="1" dirty="0">
                <a:solidFill>
                  <a:srgbClr val="000000"/>
                </a:solidFill>
              </a:rPr>
              <a:t>Out of scope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Rental Income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6D8CF4-1850-49F6-8CA9-EA62565FA3E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069448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441D0-0EAC-4F5C-9BAF-9F29BEAB3067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Rental Expenses </a:t>
            </a:r>
          </a:p>
        </p:txBody>
      </p:sp>
      <p:pic>
        <p:nvPicPr>
          <p:cNvPr id="7" name="Content Placeholder 9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50" y="1428751"/>
            <a:ext cx="7143750" cy="4012916"/>
          </a:xfr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772150" y="3167829"/>
            <a:ext cx="1543050" cy="1027204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2025" b="1" dirty="0"/>
              <a:t>No Expenses Allowed on Schedule E</a:t>
            </a:r>
          </a:p>
        </p:txBody>
      </p:sp>
      <p:sp>
        <p:nvSpPr>
          <p:cNvPr id="25" name="Right Bracket 24"/>
          <p:cNvSpPr/>
          <p:nvPr/>
        </p:nvSpPr>
        <p:spPr>
          <a:xfrm>
            <a:off x="5029200" y="2400300"/>
            <a:ext cx="742950" cy="2571750"/>
          </a:xfrm>
          <a:prstGeom prst="rightBracket">
            <a:avLst>
              <a:gd name="adj" fmla="val 1315"/>
            </a:avLst>
          </a:prstGeom>
          <a:ln w="571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&quot;No&quot; Symbol 21"/>
          <p:cNvSpPr/>
          <p:nvPr/>
        </p:nvSpPr>
        <p:spPr>
          <a:xfrm>
            <a:off x="1600200" y="2286000"/>
            <a:ext cx="2971800" cy="2743200"/>
          </a:xfrm>
          <a:prstGeom prst="noSmoking">
            <a:avLst>
              <a:gd name="adj" fmla="val 3938"/>
            </a:avLst>
          </a:prstGeom>
          <a:solidFill>
            <a:srgbClr val="FF00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BC8435-CC9B-4CD1-ACE6-4C0FDA1FB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028084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36D441D0-0EAC-4F5C-9BAF-9F29BEAB3067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Property used as personal residence and rented fewer than 15 days during tax year </a:t>
            </a:r>
          </a:p>
          <a:p>
            <a:pPr lvl="1"/>
            <a:r>
              <a:rPr lang="en-US" dirty="0"/>
              <a:t>Rent not reported on tax return </a:t>
            </a:r>
          </a:p>
          <a:p>
            <a:pPr lvl="2"/>
            <a:r>
              <a:rPr lang="en-US" dirty="0"/>
              <a:t>Exception: Form 1099-MISC received</a:t>
            </a:r>
          </a:p>
          <a:p>
            <a:pPr lvl="1"/>
            <a:r>
              <a:rPr lang="en-US" dirty="0"/>
              <a:t>Do not deduct rental expenses</a:t>
            </a:r>
          </a:p>
          <a:p>
            <a:pPr lvl="2"/>
            <a:r>
              <a:rPr lang="en-US" dirty="0"/>
              <a:t>can deduct interest and taxes per normal rules on Schedule A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Rent of Personal Residence for fewer than 15 Days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E41BF2-7B46-4CCC-A0D8-C27296A896A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024011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36D441D0-0EAC-4F5C-9BAF-9F29BEAB3067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If Form 1099-MISC received for fewer 15 days rental</a:t>
            </a:r>
          </a:p>
          <a:p>
            <a:pPr lvl="1"/>
            <a:r>
              <a:rPr lang="en-US" dirty="0"/>
              <a:t>Enter the Form 1099-MISC rent income</a:t>
            </a:r>
            <a:r>
              <a:rPr lang="en-US" b="1" dirty="0"/>
              <a:t> and </a:t>
            </a:r>
          </a:p>
          <a:p>
            <a:pPr lvl="1"/>
            <a:r>
              <a:rPr lang="en-US" dirty="0"/>
              <a:t>Deduct same amount as “other expense” describe as “fewer than 15 day exclusion”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Note: taxpayer must have used property as personal residence for 15 days or more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Rent of Personal Residence for fewer than 15 Days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9967B-D825-4D48-953B-000FD2ABAAD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25131860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st0.pptx" id="{CC562863-BD57-406F-98B2-9724686E7091}" vid="{C13A453C-3A0E-4BA4-B766-C0BD3EBB30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NTTC</Template>
  <TotalTime>13</TotalTime>
  <Words>897</Words>
  <Application>Microsoft Office PowerPoint</Application>
  <PresentationFormat>On-screen Show (4:3)</PresentationFormat>
  <Paragraphs>162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Default Theme</vt:lpstr>
      <vt:lpstr>Rent and Royalty Income</vt:lpstr>
      <vt:lpstr>Lesson Topics</vt:lpstr>
      <vt:lpstr>Rent and Royalty Scope</vt:lpstr>
      <vt:lpstr>IRS Link and Learn Job Aids</vt:lpstr>
      <vt:lpstr>Rental Income</vt:lpstr>
      <vt:lpstr>Rental Income </vt:lpstr>
      <vt:lpstr>Rental Expenses </vt:lpstr>
      <vt:lpstr>Rent of Personal Residence for fewer than 15 Days</vt:lpstr>
      <vt:lpstr>Rent of Personal Residence for fewer than 15 Days</vt:lpstr>
      <vt:lpstr>Royalty Income</vt:lpstr>
      <vt:lpstr>Royalty Income in TaxSlayer</vt:lpstr>
      <vt:lpstr>Form 1099-MISC </vt:lpstr>
      <vt:lpstr>Royalty Income on Schedule K-1</vt:lpstr>
      <vt:lpstr>Quality Review</vt:lpstr>
      <vt:lpstr>Rents and Royalties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</dc:title>
  <dc:creator>Al TP4F</dc:creator>
  <cp:lastModifiedBy>Al TP4F</cp:lastModifiedBy>
  <cp:revision>4</cp:revision>
  <dcterms:created xsi:type="dcterms:W3CDTF">2019-11-27T20:06:40Z</dcterms:created>
  <dcterms:modified xsi:type="dcterms:W3CDTF">2019-11-27T21:41:03Z</dcterms:modified>
</cp:coreProperties>
</file>